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10/14/2020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10/14/2020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2A54C80-263E-416B-A8E0-580EDEADCBDC}" type="datetimeFigureOut">
              <a:rPr lang="en-US" dirty="0"/>
              <a:t>10/14/2020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10/14/2020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10/14/2020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kk-KZ" sz="3200" b="1" u="sng" dirty="0">
                <a:latin typeface="Times New Roman" panose="02020603050405020304" pitchFamily="18" charset="0"/>
                <a:cs typeface="Times New Roman" panose="02020603050405020304" pitchFamily="18" charset="0"/>
              </a:rPr>
              <a:t>Бизнесті бағалаудағы шығындық тәсіл</a:t>
            </a:r>
            <a:endParaRPr lang="ru-RU" sz="3200" u="sng"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p:txBody>
          <a:bodyPr>
            <a:normAutofit lnSpcReduction="10000"/>
          </a:bodyPr>
          <a:lstStyle/>
          <a:p>
            <a:endParaRPr lang="kk-KZ" dirty="0" smtClean="0"/>
          </a:p>
          <a:p>
            <a:endParaRPr lang="kk-KZ" dirty="0"/>
          </a:p>
          <a:p>
            <a:r>
              <a:rPr lang="kk-KZ" dirty="0" smtClean="0"/>
              <a:t>Дәріскер: Сагидолдина А.Ж.</a:t>
            </a:r>
            <a:endParaRPr lang="ru-RU" dirty="0"/>
          </a:p>
        </p:txBody>
      </p:sp>
    </p:spTree>
    <p:extLst>
      <p:ext uri="{BB962C8B-B14F-4D97-AF65-F5344CB8AC3E}">
        <p14:creationId xmlns:p14="http://schemas.microsoft.com/office/powerpoint/2010/main" val="6345684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2400" dirty="0" smtClean="0">
                <a:latin typeface="Times New Roman" panose="02020603050405020304" pitchFamily="18" charset="0"/>
                <a:cs typeface="Times New Roman" panose="02020603050405020304" pitchFamily="18" charset="0"/>
              </a:rPr>
              <a:t>Қарастырылатын сұрақтар:</a:t>
            </a:r>
            <a:endParaRPr lang="ru-RU"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r>
              <a:rPr lang="kk-KZ" sz="2800" dirty="0">
                <a:latin typeface="Times New Roman" panose="02020603050405020304" pitchFamily="18" charset="0"/>
                <a:cs typeface="Times New Roman" panose="02020603050405020304" pitchFamily="18" charset="0"/>
              </a:rPr>
              <a:t>Бизнесті бағалаудағы шығындық тәсілдің мәні.</a:t>
            </a:r>
            <a:endParaRPr lang="ru-RU" sz="2800" dirty="0">
              <a:latin typeface="Times New Roman" panose="02020603050405020304" pitchFamily="18" charset="0"/>
              <a:cs typeface="Times New Roman" panose="02020603050405020304" pitchFamily="18" charset="0"/>
            </a:endParaRPr>
          </a:p>
          <a:p>
            <a:r>
              <a:rPr lang="kk-KZ" sz="2800" dirty="0" smtClean="0">
                <a:latin typeface="Times New Roman" panose="02020603050405020304" pitchFamily="18" charset="0"/>
                <a:cs typeface="Times New Roman" panose="02020603050405020304" pitchFamily="18" charset="0"/>
              </a:rPr>
              <a:t>Бизнесті </a:t>
            </a:r>
            <a:r>
              <a:rPr lang="kk-KZ" sz="2800" dirty="0">
                <a:latin typeface="Times New Roman" panose="02020603050405020304" pitchFamily="18" charset="0"/>
                <a:cs typeface="Times New Roman" panose="02020603050405020304" pitchFamily="18" charset="0"/>
              </a:rPr>
              <a:t>бағалаудағы шығындық тәсілді қолдану әдістерінің ерекшеліктері</a:t>
            </a:r>
            <a:endParaRPr lang="ru-RU" sz="2800" dirty="0">
              <a:latin typeface="Times New Roman" panose="02020603050405020304" pitchFamily="18" charset="0"/>
              <a:cs typeface="Times New Roman" panose="02020603050405020304" pitchFamily="18" charset="0"/>
            </a:endParaRPr>
          </a:p>
          <a:p>
            <a:pPr marL="0" indent="0">
              <a:buNone/>
            </a:pPr>
            <a:r>
              <a:rPr lang="kk-KZ" sz="2800" b="1" i="1" dirty="0">
                <a:latin typeface="Times New Roman" panose="02020603050405020304" pitchFamily="18" charset="0"/>
                <a:cs typeface="Times New Roman" panose="02020603050405020304" pitchFamily="18" charset="0"/>
              </a:rPr>
              <a:t> </a:t>
            </a:r>
            <a:endParaRPr lang="ru-RU" sz="2800" dirty="0">
              <a:latin typeface="Times New Roman" panose="02020603050405020304" pitchFamily="18" charset="0"/>
              <a:cs typeface="Times New Roman" panose="02020603050405020304" pitchFamily="18" charset="0"/>
            </a:endParaRPr>
          </a:p>
          <a:p>
            <a:pPr marL="0" indent="0">
              <a:buNone/>
            </a:pPr>
            <a:endParaRPr lang="ru-RU" dirty="0"/>
          </a:p>
          <a:p>
            <a:endParaRPr lang="ru-RU" dirty="0"/>
          </a:p>
        </p:txBody>
      </p:sp>
    </p:spTree>
    <p:extLst>
      <p:ext uri="{BB962C8B-B14F-4D97-AF65-F5344CB8AC3E}">
        <p14:creationId xmlns:p14="http://schemas.microsoft.com/office/powerpoint/2010/main" val="946564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kk-KZ" b="1" i="1" dirty="0">
                <a:latin typeface="Times New Roman" panose="02020603050405020304" pitchFamily="18" charset="0"/>
                <a:cs typeface="Times New Roman" panose="02020603050405020304" pitchFamily="18" charset="0"/>
              </a:rPr>
              <a:t>Бизнесті бағалаудағы  шығындық тәсілдің мәні.</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44699" y="2160589"/>
            <a:ext cx="9800821" cy="3880773"/>
          </a:xfrm>
        </p:spPr>
        <p:txBody>
          <a:bodyPr>
            <a:normAutofit/>
          </a:bodyPr>
          <a:lstStyle/>
          <a:p>
            <a:pPr algn="just"/>
            <a:r>
              <a:rPr lang="kk-KZ" sz="2200" dirty="0">
                <a:latin typeface="Times New Roman" panose="02020603050405020304" pitchFamily="18" charset="0"/>
                <a:cs typeface="Times New Roman" panose="02020603050405020304" pitchFamily="18" charset="0"/>
              </a:rPr>
              <a:t>Өнеркәсіп</a:t>
            </a:r>
            <a:r>
              <a:rPr lang="kk-KZ" sz="2200" b="1" dirty="0">
                <a:latin typeface="Times New Roman" panose="02020603050405020304" pitchFamily="18" charset="0"/>
                <a:cs typeface="Times New Roman" panose="02020603050405020304" pitchFamily="18" charset="0"/>
              </a:rPr>
              <a:t>  </a:t>
            </a:r>
            <a:r>
              <a:rPr lang="kk-KZ" sz="2200" dirty="0">
                <a:latin typeface="Times New Roman" panose="02020603050405020304" pitchFamily="18" charset="0"/>
                <a:cs typeface="Times New Roman" panose="02020603050405020304" pitchFamily="18" charset="0"/>
              </a:rPr>
              <a:t>тұрақты пайда әкелмегенде, қаржылық және түрлі активтерге ие болған өндіріс бағалары үшін шығындық тәсілдің жолы көбірек қолданылады.  Шығындық жақындау жолының әдістерін арнайы өндіріс үрдістерін бағалау кезінде қолданылады (бизнес), (қонақ үй және т.б). Жиналатын ақпараттар өздеріне бағаланатын активтер туралы (жерге баға, құрылыс спецификалары және т.б), жалақы туралы, материалдың бағасы, қрылғыға шығындар, нарықтағы құрылыстың кірісі мен шығындары туралы мәліметтерге ие. Керекті ақпарат бағаланатын обектінің спецификасына байланысты. Ескірген объектілерден немесе эстетикалық сипаттамалы, тарихты бағалыққа ие  бірегей объектілерге шығындық жақындау жолын қолдану қиын. </a:t>
            </a:r>
            <a:endParaRPr lang="ru-RU" sz="2200" dirty="0">
              <a:latin typeface="Times New Roman" panose="02020603050405020304" pitchFamily="18" charset="0"/>
              <a:cs typeface="Times New Roman" panose="02020603050405020304" pitchFamily="18" charset="0"/>
            </a:endParaRPr>
          </a:p>
          <a:p>
            <a:endParaRPr lang="ru-RU" dirty="0"/>
          </a:p>
          <a:p>
            <a:endParaRPr lang="ru-RU" dirty="0"/>
          </a:p>
        </p:txBody>
      </p:sp>
    </p:spTree>
    <p:extLst>
      <p:ext uri="{BB962C8B-B14F-4D97-AF65-F5344CB8AC3E}">
        <p14:creationId xmlns:p14="http://schemas.microsoft.com/office/powerpoint/2010/main" val="2629559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kk-KZ" sz="1800" dirty="0" smtClean="0">
                <a:latin typeface="Times New Roman" panose="02020603050405020304" pitchFamily="18" charset="0"/>
                <a:cs typeface="Times New Roman" panose="02020603050405020304" pitchFamily="18" charset="0"/>
              </a:rPr>
              <a:t>	Шығындық </a:t>
            </a:r>
            <a:r>
              <a:rPr lang="kk-KZ" sz="1800" dirty="0">
                <a:latin typeface="Times New Roman" panose="02020603050405020304" pitchFamily="18" charset="0"/>
                <a:cs typeface="Times New Roman" panose="02020603050405020304" pitchFamily="18" charset="0"/>
              </a:rPr>
              <a:t>тәсілдің жолы мына принциптерге негізделген: жақсы және тиімдірек қолдануда ескерту, </a:t>
            </a:r>
            <a:r>
              <a:rPr lang="kk-KZ" sz="1800" dirty="0" smtClean="0">
                <a:latin typeface="Times New Roman" panose="02020603050405020304" pitchFamily="18" charset="0"/>
                <a:cs typeface="Times New Roman" panose="02020603050405020304" pitchFamily="18" charset="0"/>
              </a:rPr>
              <a:t>теңдестіру</a:t>
            </a:r>
            <a:r>
              <a:rPr lang="kk-KZ" sz="1800" dirty="0">
                <a:latin typeface="Times New Roman" panose="02020603050405020304" pitchFamily="18" charset="0"/>
                <a:cs typeface="Times New Roman" panose="02020603050405020304" pitchFamily="18" charset="0"/>
              </a:rPr>
              <a:t>, экономикалық мөлшер, экономикалық бөлу. </a:t>
            </a:r>
            <a:r>
              <a:rPr lang="ru-RU" sz="1800" dirty="0">
                <a:latin typeface="Times New Roman" panose="02020603050405020304" pitchFamily="18" charset="0"/>
                <a:cs typeface="Times New Roman" panose="02020603050405020304" pitchFamily="18" charset="0"/>
              </a:rPr>
              <a:t/>
            </a:r>
            <a:br>
              <a:rPr lang="ru-RU" sz="1800" dirty="0">
                <a:latin typeface="Times New Roman" panose="02020603050405020304" pitchFamily="18" charset="0"/>
                <a:cs typeface="Times New Roman" panose="02020603050405020304" pitchFamily="18" charset="0"/>
              </a:rPr>
            </a:br>
            <a:r>
              <a:rPr lang="kk-KZ" sz="1800" dirty="0">
                <a:latin typeface="Times New Roman" panose="02020603050405020304" pitchFamily="18" charset="0"/>
                <a:cs typeface="Times New Roman" panose="02020603050405020304" pitchFamily="18" charset="0"/>
              </a:rPr>
              <a:t>Шығарылатын шығынның нарықтық экономикадағы және оның бағалық қолданылудағы жетістіктерімен кемшіліктіктері:</a:t>
            </a:r>
            <a:r>
              <a:rPr lang="ru-RU" sz="1800" dirty="0">
                <a:latin typeface="Times New Roman" panose="02020603050405020304" pitchFamily="18" charset="0"/>
                <a:cs typeface="Times New Roman" panose="02020603050405020304" pitchFamily="18" charset="0"/>
              </a:rPr>
              <a:t/>
            </a:r>
            <a:br>
              <a:rPr lang="ru-RU" sz="1800" dirty="0">
                <a:latin typeface="Times New Roman" panose="02020603050405020304" pitchFamily="18" charset="0"/>
                <a:cs typeface="Times New Roman" panose="02020603050405020304" pitchFamily="18" charset="0"/>
              </a:rPr>
            </a:br>
            <a:endParaRPr lang="ru-RU" sz="1800" dirty="0">
              <a:latin typeface="Times New Roman" panose="02020603050405020304" pitchFamily="18" charset="0"/>
              <a:cs typeface="Times New Roman" panose="02020603050405020304" pitchFamily="18" charset="0"/>
            </a:endParaRPr>
          </a:p>
        </p:txBody>
      </p:sp>
      <p:sp>
        <p:nvSpPr>
          <p:cNvPr id="4" name="Прямоугольник 7"/>
          <p:cNvSpPr>
            <a:spLocks noChangeArrowheads="1"/>
          </p:cNvSpPr>
          <p:nvPr/>
        </p:nvSpPr>
        <p:spPr bwMode="auto">
          <a:xfrm rot="10800000" flipV="1">
            <a:off x="1030306" y="2278636"/>
            <a:ext cx="1067643" cy="33577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kk-KZ" altLang="ru-RU" sz="12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Жетістіктері</a:t>
            </a:r>
            <a:endParaRPr kumimoji="0" lang="kk-KZ" altLang="ru-RU" sz="11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k-KZ" altLang="ru-RU" sz="1800" b="0" i="0" u="none" strike="noStrike" cap="none" normalizeH="0" baseline="0" dirty="0" smtClean="0">
              <a:ln>
                <a:noFill/>
              </a:ln>
              <a:solidFill>
                <a:schemeClr val="tx1"/>
              </a:solidFill>
              <a:effectLst/>
              <a:latin typeface="Arial" panose="020B0604020202020204" pitchFamily="34" charset="0"/>
            </a:endParaRPr>
          </a:p>
        </p:txBody>
      </p:sp>
      <p:sp>
        <p:nvSpPr>
          <p:cNvPr id="5" name="Прямоугольник 1"/>
          <p:cNvSpPr>
            <a:spLocks noChangeArrowheads="1"/>
          </p:cNvSpPr>
          <p:nvPr/>
        </p:nvSpPr>
        <p:spPr bwMode="auto">
          <a:xfrm rot="10800000" flipV="1">
            <a:off x="1030305" y="3198688"/>
            <a:ext cx="1198060" cy="129858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kk-KZ" altLang="ru-RU" sz="1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-жақындау жолы белсенді әрекет етумен іске асады, сондықтан</a:t>
            </a:r>
            <a:r>
              <a:rPr kumimoji="0" lang="kk-KZ" altLang="ru-RU" sz="12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kk-KZ" altLang="ru-RU" sz="1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оны дерексіз деп</a:t>
            </a:r>
            <a:r>
              <a:rPr kumimoji="0" lang="kk-KZ" altLang="ru-RU" sz="12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kk-KZ" altLang="ru-RU" sz="1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атайды.</a:t>
            </a:r>
            <a:endParaRPr kumimoji="0" lang="kk-KZ" altLang="ru-RU" sz="11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k-KZ" altLang="ru-RU" sz="1800" b="0" i="0" u="none" strike="noStrike" cap="none" normalizeH="0" baseline="0" dirty="0" smtClean="0">
              <a:ln>
                <a:noFill/>
              </a:ln>
              <a:solidFill>
                <a:schemeClr val="tx1"/>
              </a:solidFill>
              <a:effectLst/>
              <a:latin typeface="Arial" panose="020B0604020202020204" pitchFamily="34" charset="0"/>
            </a:endParaRPr>
          </a:p>
        </p:txBody>
      </p:sp>
      <p:sp>
        <p:nvSpPr>
          <p:cNvPr id="6" name="Прямоугольник 8"/>
          <p:cNvSpPr>
            <a:spLocks noChangeArrowheads="1"/>
          </p:cNvSpPr>
          <p:nvPr/>
        </p:nvSpPr>
        <p:spPr bwMode="auto">
          <a:xfrm rot="10800000" flipV="1">
            <a:off x="2740356" y="2278636"/>
            <a:ext cx="1033153" cy="335776"/>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ru-RU" sz="11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Кемшіліктері</a:t>
            </a:r>
            <a:endParaRPr kumimoji="0" lang="kk-KZ" altLang="ru-RU" sz="1800" b="0" i="0" u="none" strike="noStrike" cap="none" normalizeH="0" baseline="0" dirty="0" smtClean="0">
              <a:ln>
                <a:noFill/>
              </a:ln>
              <a:solidFill>
                <a:schemeClr val="tx1"/>
              </a:solidFill>
              <a:effectLst/>
              <a:latin typeface="Arial" panose="020B0604020202020204" pitchFamily="34" charset="0"/>
            </a:endParaRPr>
          </a:p>
        </p:txBody>
      </p:sp>
      <p:sp>
        <p:nvSpPr>
          <p:cNvPr id="7" name="Прямоугольник 2"/>
          <p:cNvSpPr>
            <a:spLocks noChangeArrowheads="1"/>
          </p:cNvSpPr>
          <p:nvPr/>
        </p:nvSpPr>
        <p:spPr bwMode="auto">
          <a:xfrm rot="10800000" flipV="1">
            <a:off x="2494347" y="3206839"/>
            <a:ext cx="1553771" cy="184167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kk-KZ" altLang="ru-RU" sz="1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-жақындау жолы статикалық, болашақтық көрініс есепке алынбайды.</a:t>
            </a:r>
            <a:endParaRPr kumimoji="0" lang="kk-KZ" altLang="ru-RU" sz="11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altLang="ru-RU" sz="1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-жақындау жолы кіріс көрсеткішін жарияламайды.</a:t>
            </a:r>
            <a:endParaRPr kumimoji="0" lang="kk-KZ" altLang="ru-RU" sz="11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altLang="ru-RU" sz="1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-жақындау жолы мағыналы еңбек көлемімен айырықшаланады.</a:t>
            </a:r>
            <a:endParaRPr kumimoji="0" lang="kk-KZ" altLang="ru-RU" sz="11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k-KZ" altLang="ru-RU" sz="1800" b="0" i="0" u="none" strike="noStrike" cap="none" normalizeH="0" baseline="0" dirty="0" smtClean="0">
              <a:ln>
                <a:noFill/>
              </a:ln>
              <a:solidFill>
                <a:schemeClr val="tx1"/>
              </a:solidFill>
              <a:effectLst/>
              <a:latin typeface="Arial" panose="020B0604020202020204" pitchFamily="34" charset="0"/>
            </a:endParaRPr>
          </a:p>
        </p:txBody>
      </p:sp>
      <p:sp>
        <p:nvSpPr>
          <p:cNvPr id="8" name="Прямоугольник 9"/>
          <p:cNvSpPr>
            <a:spLocks noChangeArrowheads="1"/>
          </p:cNvSpPr>
          <p:nvPr/>
        </p:nvSpPr>
        <p:spPr bwMode="auto">
          <a:xfrm>
            <a:off x="4998227" y="2269698"/>
            <a:ext cx="1504884" cy="34471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kk-KZ" altLang="ru-RU" sz="12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Қолданылуы</a:t>
            </a:r>
            <a:endParaRPr kumimoji="0" lang="kk-KZ" altLang="ru-RU" sz="11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k-KZ" altLang="ru-RU" sz="1800" b="0" i="0" u="none" strike="noStrike" cap="none" normalizeH="0" baseline="0" dirty="0" smtClean="0">
              <a:ln>
                <a:noFill/>
              </a:ln>
              <a:solidFill>
                <a:schemeClr val="tx1"/>
              </a:solidFill>
              <a:effectLst/>
              <a:latin typeface="Arial" panose="020B0604020202020204" pitchFamily="34" charset="0"/>
            </a:endParaRPr>
          </a:p>
        </p:txBody>
      </p:sp>
      <p:sp>
        <p:nvSpPr>
          <p:cNvPr id="9" name="Прямоугольник 3"/>
          <p:cNvSpPr>
            <a:spLocks noChangeArrowheads="1"/>
          </p:cNvSpPr>
          <p:nvPr/>
        </p:nvSpPr>
        <p:spPr bwMode="auto">
          <a:xfrm rot="10800000" flipV="1">
            <a:off x="4998227" y="3208984"/>
            <a:ext cx="1729780" cy="184167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kk-KZ" altLang="ru-RU" sz="1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-түрімен бағытталуы арқылы объектінің бағалануы.</a:t>
            </a:r>
            <a:endParaRPr kumimoji="0" lang="kk-KZ" altLang="ru-RU" sz="11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altLang="ru-RU" sz="1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шектелген нарық арқылы объектінің бағалануы.</a:t>
            </a:r>
            <a:endParaRPr kumimoji="0" lang="kk-KZ" altLang="ru-RU" sz="11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altLang="ru-RU" sz="1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-мән берілмейтін сұраныстар арқылы объектінің бағалануы.</a:t>
            </a:r>
            <a:endParaRPr kumimoji="0" lang="kk-KZ" altLang="ru-RU" sz="11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altLang="ru-RU" sz="1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-жаңа құрылыстың бағалануы.</a:t>
            </a:r>
            <a:endParaRPr kumimoji="0" lang="kk-KZ" altLang="ru-RU" sz="11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k-KZ" altLang="ru-RU" sz="1800" b="0" i="0" u="none" strike="noStrike" cap="none" normalizeH="0" baseline="0" dirty="0" smtClean="0">
              <a:ln>
                <a:noFill/>
              </a:ln>
              <a:solidFill>
                <a:schemeClr val="tx1"/>
              </a:solidFill>
              <a:effectLst/>
              <a:latin typeface="Arial" panose="020B0604020202020204" pitchFamily="34" charset="0"/>
            </a:endParaRPr>
          </a:p>
        </p:txBody>
      </p:sp>
      <p:cxnSp>
        <p:nvCxnSpPr>
          <p:cNvPr id="10" name="Прямая со стрелкой 9"/>
          <p:cNvCxnSpPr>
            <a:cxnSpLocks noChangeShapeType="1"/>
          </p:cNvCxnSpPr>
          <p:nvPr/>
        </p:nvCxnSpPr>
        <p:spPr bwMode="auto">
          <a:xfrm>
            <a:off x="2332260" y="2538213"/>
            <a:ext cx="0" cy="15240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1" name="Прямая со стрелкой 10"/>
          <p:cNvCxnSpPr>
            <a:cxnSpLocks noChangeShapeType="1"/>
          </p:cNvCxnSpPr>
          <p:nvPr/>
        </p:nvCxnSpPr>
        <p:spPr bwMode="auto">
          <a:xfrm>
            <a:off x="2276475" y="2614413"/>
            <a:ext cx="209550"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2" name="Прямая со стрелкой 11"/>
          <p:cNvCxnSpPr>
            <a:cxnSpLocks noChangeShapeType="1"/>
          </p:cNvCxnSpPr>
          <p:nvPr/>
        </p:nvCxnSpPr>
        <p:spPr bwMode="auto">
          <a:xfrm>
            <a:off x="4156183" y="2538213"/>
            <a:ext cx="666750"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3" name="Прямая со стрелкой 12"/>
          <p:cNvCxnSpPr>
            <a:cxnSpLocks noChangeShapeType="1"/>
            <a:stCxn id="4" idx="2"/>
          </p:cNvCxnSpPr>
          <p:nvPr/>
        </p:nvCxnSpPr>
        <p:spPr bwMode="auto">
          <a:xfrm>
            <a:off x="1564127" y="2614413"/>
            <a:ext cx="0" cy="592426"/>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4" name="Прямая со стрелкой 13"/>
          <p:cNvCxnSpPr>
            <a:cxnSpLocks noChangeShapeType="1"/>
          </p:cNvCxnSpPr>
          <p:nvPr/>
        </p:nvCxnSpPr>
        <p:spPr bwMode="auto">
          <a:xfrm>
            <a:off x="3253659" y="2614413"/>
            <a:ext cx="17575" cy="592426"/>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5" name="Прямая со стрелкой 14"/>
          <p:cNvCxnSpPr>
            <a:cxnSpLocks noChangeShapeType="1"/>
            <a:endCxn id="9" idx="0"/>
          </p:cNvCxnSpPr>
          <p:nvPr/>
        </p:nvCxnSpPr>
        <p:spPr bwMode="auto">
          <a:xfrm>
            <a:off x="5497693" y="2614413"/>
            <a:ext cx="365424" cy="594571"/>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7" name="Rectangle 20"/>
          <p:cNvSpPr>
            <a:spLocks noChangeArrowheads="1"/>
          </p:cNvSpPr>
          <p:nvPr/>
        </p:nvSpPr>
        <p:spPr bwMode="auto">
          <a:xfrm>
            <a:off x="5118809" y="270302"/>
            <a:ext cx="195438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752600" algn="l"/>
              </a:tabLst>
              <a:defRPr>
                <a:solidFill>
                  <a:schemeClr val="tx1"/>
                </a:solidFill>
                <a:latin typeface="Arial" panose="020B0604020202020204" pitchFamily="34" charset="0"/>
              </a:defRPr>
            </a:lvl1pPr>
            <a:lvl2pPr eaLnBrk="0" fontAlgn="base" hangingPunct="0">
              <a:spcBef>
                <a:spcPct val="0"/>
              </a:spcBef>
              <a:spcAft>
                <a:spcPct val="0"/>
              </a:spcAft>
              <a:tabLst>
                <a:tab pos="1752600" algn="l"/>
              </a:tabLst>
              <a:defRPr>
                <a:solidFill>
                  <a:schemeClr val="tx1"/>
                </a:solidFill>
                <a:latin typeface="Arial" panose="020B0604020202020204" pitchFamily="34" charset="0"/>
              </a:defRPr>
            </a:lvl2pPr>
            <a:lvl3pPr eaLnBrk="0" fontAlgn="base" hangingPunct="0">
              <a:spcBef>
                <a:spcPct val="0"/>
              </a:spcBef>
              <a:spcAft>
                <a:spcPct val="0"/>
              </a:spcAft>
              <a:tabLst>
                <a:tab pos="1752600" algn="l"/>
              </a:tabLst>
              <a:defRPr>
                <a:solidFill>
                  <a:schemeClr val="tx1"/>
                </a:solidFill>
                <a:latin typeface="Arial" panose="020B0604020202020204" pitchFamily="34" charset="0"/>
              </a:defRPr>
            </a:lvl3pPr>
            <a:lvl4pPr eaLnBrk="0" fontAlgn="base" hangingPunct="0">
              <a:spcBef>
                <a:spcPct val="0"/>
              </a:spcBef>
              <a:spcAft>
                <a:spcPct val="0"/>
              </a:spcAft>
              <a:tabLst>
                <a:tab pos="1752600" algn="l"/>
              </a:tabLst>
              <a:defRPr>
                <a:solidFill>
                  <a:schemeClr val="tx1"/>
                </a:solidFill>
                <a:latin typeface="Arial" panose="020B0604020202020204" pitchFamily="34" charset="0"/>
              </a:defRPr>
            </a:lvl4pPr>
            <a:lvl5pPr eaLnBrk="0" fontAlgn="base" hangingPunct="0">
              <a:spcBef>
                <a:spcPct val="0"/>
              </a:spcBef>
              <a:spcAft>
                <a:spcPct val="0"/>
              </a:spcAft>
              <a:tabLst>
                <a:tab pos="1752600" algn="l"/>
              </a:tabLst>
              <a:defRPr>
                <a:solidFill>
                  <a:schemeClr val="tx1"/>
                </a:solidFill>
                <a:latin typeface="Arial" panose="020B0604020202020204" pitchFamily="34" charset="0"/>
              </a:defRPr>
            </a:lvl5pPr>
            <a:lvl6pPr eaLnBrk="0" fontAlgn="base" hangingPunct="0">
              <a:spcBef>
                <a:spcPct val="0"/>
              </a:spcBef>
              <a:spcAft>
                <a:spcPct val="0"/>
              </a:spcAft>
              <a:tabLst>
                <a:tab pos="1752600" algn="l"/>
              </a:tabLst>
              <a:defRPr>
                <a:solidFill>
                  <a:schemeClr val="tx1"/>
                </a:solidFill>
                <a:latin typeface="Arial" panose="020B0604020202020204" pitchFamily="34" charset="0"/>
              </a:defRPr>
            </a:lvl6pPr>
            <a:lvl7pPr eaLnBrk="0" fontAlgn="base" hangingPunct="0">
              <a:spcBef>
                <a:spcPct val="0"/>
              </a:spcBef>
              <a:spcAft>
                <a:spcPct val="0"/>
              </a:spcAft>
              <a:tabLst>
                <a:tab pos="1752600" algn="l"/>
              </a:tabLst>
              <a:defRPr>
                <a:solidFill>
                  <a:schemeClr val="tx1"/>
                </a:solidFill>
                <a:latin typeface="Arial" panose="020B0604020202020204" pitchFamily="34" charset="0"/>
              </a:defRPr>
            </a:lvl7pPr>
            <a:lvl8pPr eaLnBrk="0" fontAlgn="base" hangingPunct="0">
              <a:spcBef>
                <a:spcPct val="0"/>
              </a:spcBef>
              <a:spcAft>
                <a:spcPct val="0"/>
              </a:spcAft>
              <a:tabLst>
                <a:tab pos="1752600" algn="l"/>
              </a:tabLst>
              <a:defRPr>
                <a:solidFill>
                  <a:schemeClr val="tx1"/>
                </a:solidFill>
                <a:latin typeface="Arial" panose="020B0604020202020204" pitchFamily="34" charset="0"/>
              </a:defRPr>
            </a:lvl8pPr>
            <a:lvl9pPr eaLnBrk="0" fontAlgn="base" hangingPunct="0">
              <a:spcBef>
                <a:spcPct val="0"/>
              </a:spcBef>
              <a:spcAft>
                <a:spcPct val="0"/>
              </a:spcAft>
              <a:tabLst>
                <a:tab pos="1752600" algn="l"/>
              </a:tabLs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tab pos="1752600" algn="l"/>
              </a:tabLst>
            </a:pPr>
            <a:r>
              <a:rPr kumimoji="0" lang="ru-RU" altLang="ru-RU" sz="1800" b="0" i="0" u="none" strike="noStrike" cap="none" normalizeH="0" baseline="0" dirty="0" smtClean="0">
                <a:ln>
                  <a:noFill/>
                </a:ln>
                <a:solidFill>
                  <a:schemeClr val="tx1"/>
                </a:solidFill>
                <a:effectLst/>
                <a:latin typeface="Arial" panose="020B0604020202020204" pitchFamily="34" charset="0"/>
              </a:rPr>
              <a:t/>
            </a:r>
            <a:br>
              <a:rPr kumimoji="0" lang="ru-RU" altLang="ru-RU" sz="1800" b="0" i="0" u="none" strike="noStrike" cap="none" normalizeH="0" baseline="0" dirty="0" smtClean="0">
                <a:ln>
                  <a:noFill/>
                </a:ln>
                <a:solidFill>
                  <a:schemeClr val="tx1"/>
                </a:solidFill>
                <a:effectLst/>
                <a:latin typeface="Arial" panose="020B0604020202020204" pitchFamily="34" charset="0"/>
              </a:rPr>
            </a:br>
            <a:endParaRPr kumimoji="0" lang="ru-RU" altLang="ru-RU" sz="1800" b="0" i="0" u="none" strike="noStrike" cap="none" normalizeH="0" baseline="0" dirty="0" smtClean="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1752600" algn="l"/>
              </a:tabLst>
            </a:pPr>
            <a:r>
              <a:rPr kumimoji="0" lang="kk-KZ" alt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kumimoji="0" lang="ru-RU" altLang="ru-RU" sz="1100"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58783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759855"/>
            <a:ext cx="9226520" cy="5281508"/>
          </a:xfrm>
        </p:spPr>
        <p:txBody>
          <a:bodyPr>
            <a:normAutofit/>
          </a:bodyPr>
          <a:lstStyle/>
          <a:p>
            <a:pPr algn="just"/>
            <a:r>
              <a:rPr lang="kk-KZ" sz="2400" dirty="0">
                <a:latin typeface="Times New Roman" panose="02020603050405020304" pitchFamily="18" charset="0"/>
                <a:cs typeface="Times New Roman" panose="02020603050405020304" pitchFamily="18" charset="0"/>
              </a:rPr>
              <a:t>Шығындық (мүліктік) жақындау жолы бизнестік бағалау жолында өндірістік құнның келтірілген ұстанымы ретінде қарастырылады. Белсенді баланстардың құнымен инфиляция кезіндегі өнеркәсіптің міндеттері, нарықтық конъюнктураның өзгертілуі, тіркелген әдістердің қолданылуы ережелерге байланысты нарықтық бағамен сәйкес келмейді. Нәтижесінде бағалаушының алдында өндірістің баланстық құнын өзгерту мәселесі тұрады. Бұл жобаның орындалуы үшін алдын-ала әрбір белсендінің баланстық құны жекелей, бұдан кейін ағымдағы құны және соңында барлық белсенділердің баланстық құны есептеліп ағымдық құнынан азайтылады. Соңында өндіріс капиталының өзіндік бағалық қорытындысын көрсетеді.</a:t>
            </a:r>
            <a:endParaRPr lang="ru-RU" sz="2400" dirty="0">
              <a:latin typeface="Times New Roman" panose="02020603050405020304" pitchFamily="18" charset="0"/>
              <a:cs typeface="Times New Roman" panose="02020603050405020304" pitchFamily="18" charset="0"/>
            </a:endParaRPr>
          </a:p>
          <a:p>
            <a:pPr algn="ctr"/>
            <a:r>
              <a:rPr lang="kk-KZ" sz="2400" dirty="0">
                <a:latin typeface="Times New Roman" panose="02020603050405020304" pitchFamily="18" charset="0"/>
                <a:cs typeface="Times New Roman" panose="02020603050405020304" pitchFamily="18" charset="0"/>
              </a:rPr>
              <a:t>Өзіндік капитал ═ Активтер – Міндеттер.</a:t>
            </a:r>
            <a:endParaRPr lang="ru-RU" sz="24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426125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kk-KZ" b="1" i="1" dirty="0">
                <a:latin typeface="Times New Roman" panose="02020603050405020304" pitchFamily="18" charset="0"/>
                <a:cs typeface="Times New Roman" panose="02020603050405020304" pitchFamily="18" charset="0"/>
              </a:rPr>
              <a:t>Бизнестік бағаланудағы қолданылатын шығындық тәсіл</a:t>
            </a:r>
            <a:r>
              <a:rPr lang="kk-KZ" dirty="0">
                <a:latin typeface="Times New Roman" panose="02020603050405020304" pitchFamily="18" charset="0"/>
                <a:cs typeface="Times New Roman" panose="02020603050405020304" pitchFamily="18" charset="0"/>
              </a:rPr>
              <a:t>інің </a:t>
            </a:r>
            <a:r>
              <a:rPr lang="kk-KZ" b="1" i="1" dirty="0">
                <a:latin typeface="Times New Roman" panose="02020603050405020304" pitchFamily="18" charset="0"/>
                <a:cs typeface="Times New Roman" panose="02020603050405020304" pitchFamily="18" charset="0"/>
              </a:rPr>
              <a:t>әдістерінің ерекшеліктері.</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pPr marL="0" indent="0">
              <a:buNone/>
            </a:pPr>
            <a:r>
              <a:rPr lang="kk-KZ" sz="2000" dirty="0">
                <a:latin typeface="Times New Roman" panose="02020603050405020304" pitchFamily="18" charset="0"/>
                <a:cs typeface="Times New Roman" panose="02020603050405020304" pitchFamily="18" charset="0"/>
              </a:rPr>
              <a:t>Әдістер бойынша, өндірістегі белсенділердің бағалануы және шығындық (мүліктік) жақындау жолына тәжірибелік бизнестің бағалануында негізінен екі әдіс қолданылады- таза белсенділердің әдісі және ыдыратушы құндық әдіс.</a:t>
            </a:r>
            <a:endParaRPr lang="ru-RU" sz="2000" dirty="0">
              <a:latin typeface="Times New Roman" panose="02020603050405020304" pitchFamily="18" charset="0"/>
              <a:cs typeface="Times New Roman" panose="02020603050405020304" pitchFamily="18" charset="0"/>
            </a:endParaRPr>
          </a:p>
          <a:p>
            <a:pPr marL="0" indent="0">
              <a:buNone/>
            </a:pPr>
            <a:r>
              <a:rPr lang="kk-KZ" sz="2000" dirty="0">
                <a:latin typeface="Times New Roman" panose="02020603050405020304" pitchFamily="18" charset="0"/>
                <a:cs typeface="Times New Roman" panose="02020603050405020304" pitchFamily="18" charset="0"/>
              </a:rPr>
              <a:t>Өндірістің нарықтық құны таза белсенділер әдісі арқылы келесі өрнектермен көрсетіледі:</a:t>
            </a:r>
            <a:endParaRPr lang="ru-RU" sz="2000" dirty="0">
              <a:latin typeface="Times New Roman" panose="02020603050405020304" pitchFamily="18" charset="0"/>
              <a:cs typeface="Times New Roman" panose="02020603050405020304" pitchFamily="18" charset="0"/>
            </a:endParaRPr>
          </a:p>
          <a:p>
            <a:pPr algn="ctr"/>
            <a:r>
              <a:rPr lang="kk-KZ" sz="2000" dirty="0">
                <a:latin typeface="Times New Roman" panose="02020603050405020304" pitchFamily="18" charset="0"/>
                <a:cs typeface="Times New Roman" panose="02020603050405020304" pitchFamily="18" charset="0"/>
              </a:rPr>
              <a:t>СК═А-О,</a:t>
            </a:r>
            <a:endParaRPr lang="ru-RU" sz="2000" dirty="0">
              <a:latin typeface="Times New Roman" panose="02020603050405020304" pitchFamily="18" charset="0"/>
              <a:cs typeface="Times New Roman" panose="02020603050405020304" pitchFamily="18" charset="0"/>
            </a:endParaRPr>
          </a:p>
          <a:p>
            <a:pPr marL="0" indent="0">
              <a:buNone/>
            </a:pPr>
            <a:r>
              <a:rPr lang="kk-KZ" sz="2000" dirty="0">
                <a:latin typeface="Times New Roman" panose="02020603050405020304" pitchFamily="18" charset="0"/>
                <a:cs typeface="Times New Roman" panose="02020603050405020304" pitchFamily="18" charset="0"/>
              </a:rPr>
              <a:t>мұндағы: СК- өзіндік капиталдың нарықтық құны;</a:t>
            </a:r>
            <a:endParaRPr lang="ru-RU" sz="2000" dirty="0">
              <a:latin typeface="Times New Roman" panose="02020603050405020304" pitchFamily="18" charset="0"/>
              <a:cs typeface="Times New Roman" panose="02020603050405020304" pitchFamily="18" charset="0"/>
            </a:endParaRPr>
          </a:p>
          <a:p>
            <a:pPr marL="0" indent="0">
              <a:buNone/>
            </a:pPr>
            <a:r>
              <a:rPr lang="kk-KZ" sz="2000" dirty="0">
                <a:latin typeface="Times New Roman" panose="02020603050405020304" pitchFamily="18" charset="0"/>
                <a:cs typeface="Times New Roman" panose="02020603050405020304" pitchFamily="18" charset="0"/>
              </a:rPr>
              <a:t>                 А- өндірістің белсенді нарықтық құны</a:t>
            </a:r>
            <a:r>
              <a:rPr lang="kk-KZ" sz="2000" dirty="0" smtClean="0">
                <a:latin typeface="Times New Roman" panose="02020603050405020304" pitchFamily="18" charset="0"/>
                <a:cs typeface="Times New Roman" panose="02020603050405020304" pitchFamily="18" charset="0"/>
              </a:rPr>
              <a:t>;</a:t>
            </a:r>
            <a:endParaRPr lang="ru-RU" sz="2000" dirty="0" smtClean="0">
              <a:latin typeface="Times New Roman" panose="02020603050405020304" pitchFamily="18" charset="0"/>
              <a:cs typeface="Times New Roman" panose="02020603050405020304" pitchFamily="18" charset="0"/>
            </a:endParaRPr>
          </a:p>
          <a:p>
            <a:pPr marL="0" indent="0">
              <a:buNone/>
            </a:pPr>
            <a:r>
              <a:rPr lang="kk-KZ" sz="2000" dirty="0" smtClean="0">
                <a:latin typeface="Times New Roman" panose="02020603050405020304" pitchFamily="18" charset="0"/>
                <a:cs typeface="Times New Roman" panose="02020603050405020304" pitchFamily="18" charset="0"/>
              </a:rPr>
              <a:t>               О- міндеттерінің (қарыздарының) ағымдық нарықтық құны</a:t>
            </a:r>
            <a:endParaRPr lang="ru-RU" sz="2000" dirty="0" smtClean="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977379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50761"/>
            <a:ext cx="8596668" cy="5590601"/>
          </a:xfrm>
        </p:spPr>
        <p:txBody>
          <a:bodyPr/>
          <a:lstStyle/>
          <a:p>
            <a:r>
              <a:rPr lang="kk-KZ" sz="2000" dirty="0">
                <a:latin typeface="Times New Roman" panose="02020603050405020304" pitchFamily="18" charset="0"/>
                <a:cs typeface="Times New Roman" panose="02020603050405020304" pitchFamily="18" charset="0"/>
              </a:rPr>
              <a:t>Белсенділер өзіне келесі компоненттерді жүктейді: қаржылық құралдар, дебиторлық қарыздар, тауарлы-материалды қосымшалар, басқада ағымдық белсенділер (шығынның ескіруі). Міндеттемелер келесі компоненттерді көрсетеді: несиелік қарыздар, көп мерзімді қарыздар, коммерциялық шығындар.</a:t>
            </a:r>
            <a:endParaRPr lang="ru-RU" sz="2000" dirty="0">
              <a:latin typeface="Times New Roman" panose="02020603050405020304" pitchFamily="18" charset="0"/>
              <a:cs typeface="Times New Roman" panose="02020603050405020304" pitchFamily="18" charset="0"/>
            </a:endParaRPr>
          </a:p>
          <a:p>
            <a:r>
              <a:rPr lang="kk-KZ" sz="2000" dirty="0">
                <a:latin typeface="Times New Roman" panose="02020603050405020304" pitchFamily="18" charset="0"/>
                <a:cs typeface="Times New Roman" panose="02020603050405020304" pitchFamily="18" charset="0"/>
              </a:rPr>
              <a:t>Ағымдағы белсенділер құнын белсенділерді жинақтау әдісімен есептеу жүргізізіледі. Есептеу жүргізу үшін өндірістің баланстық негіздері, соңғы күндік есеп беру мерзімі қойылады. Баланстық есепке тексеру және негізгі қор құнына нарықтық шығын жүргізіледі.</a:t>
            </a:r>
            <a:endParaRPr lang="ru-RU" sz="2000" dirty="0">
              <a:latin typeface="Times New Roman" panose="02020603050405020304" pitchFamily="18" charset="0"/>
              <a:cs typeface="Times New Roman" panose="02020603050405020304" pitchFamily="18" charset="0"/>
            </a:endParaRPr>
          </a:p>
          <a:p>
            <a:r>
              <a:rPr lang="kk-KZ" sz="2000" dirty="0">
                <a:latin typeface="Times New Roman" panose="02020603050405020304" pitchFamily="18" charset="0"/>
                <a:cs typeface="Times New Roman" panose="02020603050405020304" pitchFamily="18" charset="0"/>
              </a:rPr>
              <a:t>Таза белсенділер әдісімен өндірісті бағалау үшін оның әрбір нарықтық құны бағаланылады – материалды (жердің, ғимараттың, құрылғының, қосымшаның), финанстық және материалдық емес.</a:t>
            </a:r>
            <a:endParaRPr lang="ru-RU" sz="2000" dirty="0">
              <a:latin typeface="Times New Roman" panose="02020603050405020304" pitchFamily="18" charset="0"/>
              <a:cs typeface="Times New Roman" panose="02020603050405020304" pitchFamily="18" charset="0"/>
            </a:endParaRPr>
          </a:p>
          <a:p>
            <a:r>
              <a:rPr lang="kk-KZ" sz="2000" dirty="0">
                <a:latin typeface="Times New Roman" panose="02020603050405020304" pitchFamily="18" charset="0"/>
                <a:cs typeface="Times New Roman" panose="02020603050405020304" pitchFamily="18" charset="0"/>
              </a:rPr>
              <a:t>Негізгі ерекшелікті атап өту керек, жылжымайтын мүлікті бағалау (жер, ғимарат, құрал) өндірістің көлемінде шығындық бизнестің , өз кезегінде дәстүрлік бағалық шығындарды – шығыс, кіріс және нарықтық (салыстырмалы).</a:t>
            </a:r>
            <a:endParaRPr lang="ru-RU" sz="20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928376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373487"/>
            <a:ext cx="9097731" cy="5667875"/>
          </a:xfrm>
        </p:spPr>
        <p:txBody>
          <a:bodyPr/>
          <a:lstStyle/>
          <a:p>
            <a:pPr algn="just"/>
            <a:r>
              <a:rPr lang="kk-KZ" sz="2400" i="1" u="sng" dirty="0">
                <a:solidFill>
                  <a:srgbClr val="FF0000"/>
                </a:solidFill>
                <a:latin typeface="Times New Roman" panose="02020603050405020304" pitchFamily="18" charset="0"/>
                <a:cs typeface="Times New Roman" panose="02020603050405020304" pitchFamily="18" charset="0"/>
              </a:rPr>
              <a:t>Ликвидациялық шығын әдісі </a:t>
            </a:r>
            <a:r>
              <a:rPr lang="kk-KZ" sz="2400" dirty="0">
                <a:latin typeface="Times New Roman" panose="02020603050405020304" pitchFamily="18" charset="0"/>
                <a:cs typeface="Times New Roman" panose="02020603050405020304" pitchFamily="18" charset="0"/>
              </a:rPr>
              <a:t>белсенділерді сатқаннан кейін қанша ақшалай қаржы қалатынын және максималды қысқартылған төлемдерді есептей отыра ликвидациялық шығынды есептейді. Ол таза белсенділер әдісіне ликвидациялық шығын шамасына қарағанда аз, оларға комиссиялық бизнестік сатылым, жеке тауар шығындары, дебиторлы жинақ шығындары жатады. Өндірістің сатылым бағасы тез сатылым кезінде сатылу шартына байланысты кәдімгі нарықтық сатылым бағасынан аз болуы мүмкін. Ливидациалық шығын өндірістің заттық ақылай төлем кезінде мәжбүр болушы ақшалай төлем ақысын қысқартылған мерзімдегі-мерзімдер, нарықтық экспозициялық ұзақтығын көрсетеді.</a:t>
            </a:r>
            <a:endParaRPr lang="ru-RU" sz="24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585833735"/>
      </p:ext>
    </p:extLst>
  </p:cSld>
  <p:clrMapOvr>
    <a:masterClrMapping/>
  </p:clrMapOvr>
</p:sld>
</file>

<file path=ppt/theme/theme1.xml><?xml version="1.0" encoding="utf-8"?>
<a:theme xmlns:a="http://schemas.openxmlformats.org/drawingml/2006/main" name="Грань">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28</TotalTime>
  <Words>576</Words>
  <Application>Microsoft Office PowerPoint</Application>
  <PresentationFormat>Широкоэкранный</PresentationFormat>
  <Paragraphs>38</Paragraphs>
  <Slides>8</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8</vt:i4>
      </vt:variant>
    </vt:vector>
  </HeadingPairs>
  <TitlesOfParts>
    <vt:vector size="13" baseType="lpstr">
      <vt:lpstr>Arial</vt:lpstr>
      <vt:lpstr>Times New Roman</vt:lpstr>
      <vt:lpstr>Trebuchet MS</vt:lpstr>
      <vt:lpstr>Wingdings 3</vt:lpstr>
      <vt:lpstr>Грань</vt:lpstr>
      <vt:lpstr>Бизнесті бағалаудағы шығындық тәсіл</vt:lpstr>
      <vt:lpstr>Қарастырылатын сұрақтар:</vt:lpstr>
      <vt:lpstr>Бизнесті бағалаудағы  шығындық тәсілдің мәні. </vt:lpstr>
      <vt:lpstr> Шығындық тәсілдің жолы мына принциптерге негізделген: жақсы және тиімдірек қолдануда ескерту, теңдестіру, экономикалық мөлшер, экономикалық бөлу.  Шығарылатын шығынның нарықтық экономикадағы және оның бағалық қолданылудағы жетістіктерімен кемшіліктіктері: </vt:lpstr>
      <vt:lpstr>Презентация PowerPoint</vt:lpstr>
      <vt:lpstr>Бизнестік бағаланудағы қолданылатын шығындық тәсілінің әдістерінің ерекшеліктері. </vt:lpstr>
      <vt:lpstr>Презентация PowerPoint</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Бизнесті бағалаудағы шығындық тәсіл</dc:title>
  <dc:creator>Пользователь Windows</dc:creator>
  <cp:lastModifiedBy>Пользователь Windows</cp:lastModifiedBy>
  <cp:revision>3</cp:revision>
  <dcterms:created xsi:type="dcterms:W3CDTF">2020-10-14T07:13:26Z</dcterms:created>
  <dcterms:modified xsi:type="dcterms:W3CDTF">2020-10-14T07:41:27Z</dcterms:modified>
</cp:coreProperties>
</file>